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n.wikipedia.org/wiki/Marketin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609599"/>
          </a:xfrm>
        </p:spPr>
        <p:txBody>
          <a:bodyPr>
            <a:normAutofit fontScale="90000"/>
          </a:bodyPr>
          <a:lstStyle/>
          <a:p>
            <a:r>
              <a:rPr lang="en-US" dirty="0" smtClean="0">
                <a:solidFill>
                  <a:schemeClr val="accent6"/>
                </a:solidFill>
              </a:rPr>
              <a:t>Home Page</a:t>
            </a:r>
            <a:endParaRPr lang="en-US" dirty="0">
              <a:solidFill>
                <a:schemeClr val="accent6"/>
              </a:solidFill>
            </a:endParaRPr>
          </a:p>
        </p:txBody>
      </p:sp>
      <p:sp>
        <p:nvSpPr>
          <p:cNvPr id="3" name="Subtitle 2"/>
          <p:cNvSpPr>
            <a:spLocks noGrp="1"/>
          </p:cNvSpPr>
          <p:nvPr>
            <p:ph type="subTitle" idx="1"/>
          </p:nvPr>
        </p:nvSpPr>
        <p:spPr>
          <a:xfrm>
            <a:off x="228600" y="762000"/>
            <a:ext cx="8763000" cy="5791200"/>
          </a:xfrm>
        </p:spPr>
        <p:txBody>
          <a:bodyPr>
            <a:normAutofit/>
          </a:bodyPr>
          <a:lstStyle/>
          <a:p>
            <a:pPr algn="just">
              <a:buFont typeface="Wingdings" pitchFamily="2" charset="2"/>
              <a:buChar char="ü"/>
            </a:pPr>
            <a:r>
              <a:rPr lang="en-US" sz="2400" dirty="0" smtClean="0">
                <a:solidFill>
                  <a:schemeClr val="tx1"/>
                </a:solidFill>
                <a:latin typeface="Book Antiqua" pitchFamily="18" charset="0"/>
              </a:rPr>
              <a:t>A </a:t>
            </a:r>
            <a:r>
              <a:rPr lang="en-US" sz="2400" b="1" dirty="0" smtClean="0">
                <a:solidFill>
                  <a:schemeClr val="tx1"/>
                </a:solidFill>
                <a:latin typeface="Book Antiqua" pitchFamily="18" charset="0"/>
              </a:rPr>
              <a:t>home page</a:t>
            </a:r>
            <a:r>
              <a:rPr lang="en-US" sz="2400" dirty="0" smtClean="0">
                <a:solidFill>
                  <a:schemeClr val="tx1"/>
                </a:solidFill>
                <a:latin typeface="Book Antiqua" pitchFamily="18" charset="0"/>
              </a:rPr>
              <a:t> or </a:t>
            </a:r>
            <a:r>
              <a:rPr lang="en-US" sz="2400" b="1" dirty="0" smtClean="0">
                <a:solidFill>
                  <a:schemeClr val="tx1"/>
                </a:solidFill>
                <a:latin typeface="Book Antiqua" pitchFamily="18" charset="0"/>
              </a:rPr>
              <a:t>index page</a:t>
            </a:r>
            <a:r>
              <a:rPr lang="en-US" sz="2400" dirty="0" smtClean="0">
                <a:solidFill>
                  <a:schemeClr val="tx1"/>
                </a:solidFill>
                <a:latin typeface="Book Antiqua" pitchFamily="18" charset="0"/>
              </a:rPr>
              <a:t> is the initial or main web page of a website. It is sometimes also called the </a:t>
            </a:r>
            <a:r>
              <a:rPr lang="en-US" sz="2400" b="1" dirty="0" smtClean="0">
                <a:solidFill>
                  <a:schemeClr val="tx1"/>
                </a:solidFill>
                <a:latin typeface="Book Antiqua" pitchFamily="18" charset="0"/>
              </a:rPr>
              <a:t>front page</a:t>
            </a:r>
            <a:r>
              <a:rPr lang="en-US" sz="2400" dirty="0" smtClean="0">
                <a:solidFill>
                  <a:schemeClr val="tx1"/>
                </a:solidFill>
                <a:latin typeface="Book Antiqua" pitchFamily="18" charset="0"/>
              </a:rPr>
              <a:t> (by analogy with newspapers) or </a:t>
            </a:r>
            <a:r>
              <a:rPr lang="en-US" sz="2400" b="1" dirty="0" smtClean="0">
                <a:solidFill>
                  <a:schemeClr val="tx1"/>
                </a:solidFill>
                <a:latin typeface="Book Antiqua" pitchFamily="18" charset="0"/>
              </a:rPr>
              <a:t>main page</a:t>
            </a:r>
            <a:r>
              <a:rPr lang="en-US" sz="2400" dirty="0" smtClean="0">
                <a:solidFill>
                  <a:schemeClr val="tx1"/>
                </a:solidFill>
                <a:latin typeface="Book Antiqua" pitchFamily="18" charset="0"/>
              </a:rPr>
              <a:t>, or written as "</a:t>
            </a:r>
            <a:r>
              <a:rPr lang="en-US" sz="2400" b="1" dirty="0" smtClean="0">
                <a:solidFill>
                  <a:schemeClr val="tx1"/>
                </a:solidFill>
                <a:latin typeface="Book Antiqua" pitchFamily="18" charset="0"/>
              </a:rPr>
              <a:t>homepage</a:t>
            </a:r>
            <a:r>
              <a:rPr lang="en-US" sz="2400" dirty="0" smtClean="0">
                <a:solidFill>
                  <a:schemeClr val="tx1"/>
                </a:solidFill>
                <a:latin typeface="Book Antiqua" pitchFamily="18" charset="0"/>
              </a:rPr>
              <a:t>.“</a:t>
            </a:r>
          </a:p>
          <a:p>
            <a:pPr algn="just">
              <a:buFont typeface="Wingdings" pitchFamily="2" charset="2"/>
              <a:buChar char="ü"/>
            </a:pPr>
            <a:r>
              <a:rPr lang="en-US" sz="2400" dirty="0" smtClean="0">
                <a:solidFill>
                  <a:schemeClr val="tx1"/>
                </a:solidFill>
                <a:latin typeface="Book Antiqua" pitchFamily="18" charset="0"/>
              </a:rPr>
              <a:t>The </a:t>
            </a:r>
            <a:r>
              <a:rPr lang="en-US" sz="2400" b="1" dirty="0" smtClean="0">
                <a:solidFill>
                  <a:schemeClr val="tx1"/>
                </a:solidFill>
                <a:latin typeface="Book Antiqua" pitchFamily="18" charset="0"/>
              </a:rPr>
              <a:t>home page</a:t>
            </a:r>
            <a:r>
              <a:rPr lang="en-US" sz="2400" dirty="0" smtClean="0">
                <a:solidFill>
                  <a:schemeClr val="tx1"/>
                </a:solidFill>
                <a:latin typeface="Book Antiqua" pitchFamily="18" charset="0"/>
              </a:rPr>
              <a:t> is the name of the </a:t>
            </a:r>
            <a:r>
              <a:rPr lang="en-US" sz="2400" b="1" dirty="0" smtClean="0">
                <a:solidFill>
                  <a:schemeClr val="tx1"/>
                </a:solidFill>
                <a:latin typeface="Book Antiqua" pitchFamily="18" charset="0"/>
              </a:rPr>
              <a:t>main page</a:t>
            </a:r>
            <a:r>
              <a:rPr lang="en-US" sz="2400" dirty="0" smtClean="0">
                <a:solidFill>
                  <a:schemeClr val="tx1"/>
                </a:solidFill>
                <a:latin typeface="Book Antiqua" pitchFamily="18" charset="0"/>
              </a:rPr>
              <a:t> of a website where visitors can find hyperlinks to other pages in the site. </a:t>
            </a:r>
          </a:p>
          <a:p>
            <a:pPr algn="just"/>
            <a:r>
              <a:rPr lang="en-US" b="1" dirty="0" smtClean="0">
                <a:solidFill>
                  <a:schemeClr val="tx1"/>
                </a:solidFill>
                <a:latin typeface="Book Antiqua" pitchFamily="18" charset="0"/>
              </a:rPr>
              <a:t>Purpose</a:t>
            </a:r>
          </a:p>
          <a:p>
            <a:pPr marL="457200" indent="-457200" algn="just">
              <a:buAutoNum type="arabicPeriod"/>
            </a:pPr>
            <a:r>
              <a:rPr lang="en-US" sz="2400" dirty="0" smtClean="0">
                <a:solidFill>
                  <a:schemeClr val="tx1"/>
                </a:solidFill>
                <a:latin typeface="Book Antiqua" pitchFamily="18" charset="0"/>
              </a:rPr>
              <a:t>A home page is generally the first page a visitor navigating to a website from a search engine will see, and may also serve as a landing page to attract the attention of visitors.</a:t>
            </a:r>
          </a:p>
          <a:p>
            <a:pPr marL="514350" indent="-514350" algn="just">
              <a:buAutoNum type="arabicPeriod"/>
            </a:pPr>
            <a:r>
              <a:rPr lang="en-US" sz="2400" dirty="0" smtClean="0">
                <a:solidFill>
                  <a:schemeClr val="tx1"/>
                </a:solidFill>
                <a:latin typeface="Book Antiqua" pitchFamily="18" charset="0"/>
              </a:rPr>
              <a:t>The home page is used to facilitate navigation to other pages on the site, by providing links to important and recent articles and pages, and possibly a search box</a:t>
            </a:r>
            <a:endParaRPr lang="en-US" sz="2400" dirty="0">
              <a:solidFill>
                <a:schemeClr val="tx1"/>
              </a:solidFill>
              <a:latin typeface="Book Antiqu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609600"/>
          </a:xfrm>
        </p:spPr>
        <p:txBody>
          <a:bodyPr>
            <a:normAutofit fontScale="90000"/>
          </a:bodyPr>
          <a:lstStyle/>
          <a:p>
            <a:r>
              <a:rPr lang="en-US" sz="3600" b="1" dirty="0" smtClean="0">
                <a:latin typeface="Bodoni MT" pitchFamily="18" charset="0"/>
              </a:rPr>
              <a:t>Money Transfers</a:t>
            </a:r>
            <a:r>
              <a:rPr lang="en-US" b="1" dirty="0" smtClean="0"/>
              <a:t/>
            </a:r>
            <a:br>
              <a:rPr lang="en-US" b="1" dirty="0" smtClean="0"/>
            </a:br>
            <a:endParaRPr lang="en-US" dirty="0"/>
          </a:p>
        </p:txBody>
      </p:sp>
      <p:sp>
        <p:nvSpPr>
          <p:cNvPr id="3" name="Content Placeholder 2"/>
          <p:cNvSpPr>
            <a:spLocks noGrp="1"/>
          </p:cNvSpPr>
          <p:nvPr>
            <p:ph idx="1"/>
          </p:nvPr>
        </p:nvSpPr>
        <p:spPr>
          <a:xfrm>
            <a:off x="152400" y="381000"/>
            <a:ext cx="8839200" cy="6096000"/>
          </a:xfrm>
        </p:spPr>
        <p:txBody>
          <a:bodyPr>
            <a:normAutofit/>
          </a:bodyPr>
          <a:lstStyle/>
          <a:p>
            <a:pPr>
              <a:buFont typeface="Wingdings" pitchFamily="2" charset="2"/>
              <a:buChar char="q"/>
            </a:pPr>
            <a:r>
              <a:rPr lang="en-US" sz="2400" dirty="0" smtClean="0">
                <a:latin typeface="Californian FB" pitchFamily="18" charset="0"/>
              </a:rPr>
              <a:t>A Money Transfer (also known as a wire transfer) is a quick and convenient way to electronically send money from one person to </a:t>
            </a:r>
            <a:r>
              <a:rPr lang="en-US" sz="2400" dirty="0" smtClean="0">
                <a:latin typeface="Californian FB" pitchFamily="18" charset="0"/>
              </a:rPr>
              <a:t>another.</a:t>
            </a:r>
          </a:p>
          <a:p>
            <a:pPr>
              <a:buFont typeface="Wingdings" pitchFamily="2" charset="2"/>
              <a:buChar char="q"/>
            </a:pPr>
            <a:r>
              <a:rPr lang="en-US" sz="2400" b="1" dirty="0" smtClean="0">
                <a:latin typeface="Californian FB" pitchFamily="18" charset="0"/>
              </a:rPr>
              <a:t>Wire </a:t>
            </a:r>
            <a:r>
              <a:rPr lang="en-US" sz="2400" b="1" dirty="0" smtClean="0">
                <a:latin typeface="Californian FB" pitchFamily="18" charset="0"/>
              </a:rPr>
              <a:t>transfer</a:t>
            </a:r>
            <a:r>
              <a:rPr lang="en-US" sz="2400" dirty="0" smtClean="0">
                <a:latin typeface="Californian FB" pitchFamily="18" charset="0"/>
              </a:rPr>
              <a:t>, </a:t>
            </a:r>
            <a:r>
              <a:rPr lang="en-US" sz="2400" b="1" dirty="0" smtClean="0">
                <a:latin typeface="Californian FB" pitchFamily="18" charset="0"/>
              </a:rPr>
              <a:t>bank transfer</a:t>
            </a:r>
            <a:r>
              <a:rPr lang="en-US" sz="2400" dirty="0" smtClean="0">
                <a:latin typeface="Californian FB" pitchFamily="18" charset="0"/>
              </a:rPr>
              <a:t> or </a:t>
            </a:r>
            <a:r>
              <a:rPr lang="en-US" sz="2400" b="1" dirty="0" smtClean="0">
                <a:latin typeface="Californian FB" pitchFamily="18" charset="0"/>
              </a:rPr>
              <a:t>credit transfer</a:t>
            </a:r>
            <a:r>
              <a:rPr lang="en-US" sz="2400" dirty="0" smtClean="0">
                <a:latin typeface="Californian FB" pitchFamily="18" charset="0"/>
              </a:rPr>
              <a:t> is a method of electronic funds transfer from one person or entity to another</a:t>
            </a:r>
            <a:r>
              <a:rPr lang="en-US" sz="2400" dirty="0" smtClean="0">
                <a:latin typeface="Californian FB" pitchFamily="18" charset="0"/>
              </a:rPr>
              <a:t>.</a:t>
            </a:r>
          </a:p>
          <a:p>
            <a:pPr>
              <a:buFont typeface="Wingdings" pitchFamily="2" charset="2"/>
              <a:buChar char="q"/>
            </a:pPr>
            <a:r>
              <a:rPr lang="en-US" sz="2400" dirty="0" smtClean="0">
                <a:latin typeface="Californian FB" pitchFamily="18" charset="0"/>
              </a:rPr>
              <a:t> </a:t>
            </a:r>
            <a:r>
              <a:rPr lang="en-US" sz="2400" dirty="0" smtClean="0">
                <a:latin typeface="Californian FB" pitchFamily="18" charset="0"/>
              </a:rPr>
              <a:t>A wire transfer can be made from one bank account to another bank account or through a transfer of cash at a cash </a:t>
            </a:r>
            <a:r>
              <a:rPr lang="en-US" sz="2400" dirty="0" smtClean="0">
                <a:latin typeface="Californian FB" pitchFamily="18" charset="0"/>
              </a:rPr>
              <a:t>office.</a:t>
            </a:r>
          </a:p>
          <a:p>
            <a:pPr>
              <a:buFont typeface="Wingdings" pitchFamily="2" charset="2"/>
              <a:buChar char="q"/>
            </a:pPr>
            <a:r>
              <a:rPr lang="en-US" sz="2400" dirty="0" smtClean="0"/>
              <a:t>Money Transfers are </a:t>
            </a:r>
            <a:r>
              <a:rPr lang="en-US" sz="2400" dirty="0" smtClean="0"/>
              <a:t>also </a:t>
            </a:r>
            <a:r>
              <a:rPr lang="en-US" sz="2400" dirty="0" smtClean="0"/>
              <a:t>completed by sending cash through an agent that represents a money transfer company such as </a:t>
            </a:r>
            <a:r>
              <a:rPr lang="en-US" sz="2400" b="1" dirty="0" smtClean="0">
                <a:solidFill>
                  <a:srgbClr val="00B050"/>
                </a:solidFill>
              </a:rPr>
              <a:t>Western Union or </a:t>
            </a:r>
            <a:r>
              <a:rPr lang="en-US" sz="2400" b="1" dirty="0" err="1" smtClean="0">
                <a:solidFill>
                  <a:srgbClr val="00B050"/>
                </a:solidFill>
              </a:rPr>
              <a:t>MoneyGram</a:t>
            </a:r>
            <a:endParaRPr lang="en-US" sz="2400" b="1" dirty="0" smtClean="0">
              <a:solidFill>
                <a:srgbClr val="00B050"/>
              </a:solidFill>
            </a:endParaRPr>
          </a:p>
          <a:p>
            <a:pPr>
              <a:buFont typeface="Wingdings" pitchFamily="2" charset="2"/>
              <a:buChar char="q"/>
            </a:pPr>
            <a:r>
              <a:rPr lang="en-US" sz="2400" b="1" dirty="0" err="1" smtClean="0">
                <a:solidFill>
                  <a:srgbClr val="00B050"/>
                </a:solidFill>
                <a:latin typeface="Californian FB" pitchFamily="18" charset="0"/>
              </a:rPr>
              <a:t>Ewallet</a:t>
            </a:r>
            <a:endParaRPr lang="en-US" sz="2400" b="1" dirty="0" smtClean="0">
              <a:solidFill>
                <a:srgbClr val="00B050"/>
              </a:solidFill>
              <a:latin typeface="Californian FB" pitchFamily="18" charset="0"/>
            </a:endParaRPr>
          </a:p>
          <a:p>
            <a:pPr>
              <a:buFont typeface="Wingdings" pitchFamily="2" charset="2"/>
              <a:buChar char="q"/>
            </a:pPr>
            <a:r>
              <a:rPr lang="en-US" sz="2400" b="1" dirty="0" err="1" smtClean="0">
                <a:solidFill>
                  <a:srgbClr val="00B050"/>
                </a:solidFill>
                <a:latin typeface="Californian FB" pitchFamily="18" charset="0"/>
              </a:rPr>
              <a:t>Paytm</a:t>
            </a:r>
            <a:endParaRPr lang="en-US" sz="2400" b="1" dirty="0" smtClean="0">
              <a:solidFill>
                <a:srgbClr val="00B050"/>
              </a:solidFill>
              <a:latin typeface="Californian FB" pitchFamily="18" charset="0"/>
            </a:endParaRPr>
          </a:p>
          <a:p>
            <a:pPr>
              <a:buFont typeface="Wingdings" pitchFamily="2" charset="2"/>
              <a:buChar char="q"/>
            </a:pPr>
            <a:r>
              <a:rPr lang="en-US" sz="2400" b="1" dirty="0" err="1" smtClean="0">
                <a:solidFill>
                  <a:srgbClr val="00B050"/>
                </a:solidFill>
                <a:latin typeface="Californian FB" pitchFamily="18" charset="0"/>
              </a:rPr>
              <a:t>Airtel</a:t>
            </a:r>
            <a:r>
              <a:rPr lang="en-US" sz="2400" b="1" dirty="0" smtClean="0">
                <a:solidFill>
                  <a:srgbClr val="00B050"/>
                </a:solidFill>
                <a:latin typeface="Californian FB" pitchFamily="18" charset="0"/>
              </a:rPr>
              <a:t> pay money</a:t>
            </a:r>
            <a:endParaRPr lang="en-US" sz="2400" b="1" dirty="0">
              <a:solidFill>
                <a:srgbClr val="00B050"/>
              </a:solidFill>
              <a:latin typeface="Californian FB"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Internet Protocol</a:t>
            </a:r>
            <a:endParaRPr lang="en-US" dirty="0"/>
          </a:p>
        </p:txBody>
      </p:sp>
      <p:sp>
        <p:nvSpPr>
          <p:cNvPr id="3" name="Content Placeholder 2"/>
          <p:cNvSpPr>
            <a:spLocks noGrp="1"/>
          </p:cNvSpPr>
          <p:nvPr>
            <p:ph idx="1"/>
          </p:nvPr>
        </p:nvSpPr>
        <p:spPr>
          <a:xfrm>
            <a:off x="152400" y="685800"/>
            <a:ext cx="8839200" cy="5867400"/>
          </a:xfrm>
        </p:spPr>
        <p:txBody>
          <a:bodyPr>
            <a:normAutofit fontScale="92500" lnSpcReduction="20000"/>
          </a:bodyPr>
          <a:lstStyle/>
          <a:p>
            <a:r>
              <a:rPr lang="en-US" sz="2400" b="1" dirty="0" smtClean="0">
                <a:latin typeface="Book Antiqua" pitchFamily="18" charset="0"/>
              </a:rPr>
              <a:t>Internet Protocol address</a:t>
            </a:r>
            <a:r>
              <a:rPr lang="en-US" sz="2400" dirty="0" smtClean="0">
                <a:latin typeface="Book Antiqua" pitchFamily="18" charset="0"/>
              </a:rPr>
              <a:t>,  or </a:t>
            </a:r>
            <a:r>
              <a:rPr lang="en-US" sz="2400" b="1" dirty="0" smtClean="0">
                <a:latin typeface="Book Antiqua" pitchFamily="18" charset="0"/>
              </a:rPr>
              <a:t>IP address</a:t>
            </a:r>
            <a:r>
              <a:rPr lang="en-US" sz="2400" dirty="0" smtClean="0">
                <a:latin typeface="Book Antiqua" pitchFamily="18" charset="0"/>
              </a:rPr>
              <a:t> is a number  used to indicate the location of a computer or other device on a network using TCP</a:t>
            </a:r>
          </a:p>
          <a:p>
            <a:r>
              <a:rPr lang="en-US" sz="2400" dirty="0" smtClean="0">
                <a:latin typeface="Book Antiqua" pitchFamily="18" charset="0"/>
              </a:rPr>
              <a:t>These addresses are similar to those of your house; they allow data to reach the appropriate destination on a network and the Internet.</a:t>
            </a:r>
          </a:p>
          <a:p>
            <a:r>
              <a:rPr lang="en-US" sz="2400" dirty="0" smtClean="0">
                <a:latin typeface="Book Antiqua" pitchFamily="18" charset="0"/>
              </a:rPr>
              <a:t> IP designed to allow one computer (or other digital device) to communicate with another via the Internet.</a:t>
            </a:r>
          </a:p>
          <a:p>
            <a:r>
              <a:rPr lang="en-US" sz="2400" dirty="0" smtClean="0">
                <a:latin typeface="Book Antiqua" pitchFamily="18" charset="0"/>
              </a:rPr>
              <a:t> Internet Protocol is a interconnected grid that governs online communication by identifying both initiating devices and various Internet destinations, thereby making two-way communication possible.</a:t>
            </a:r>
          </a:p>
          <a:p>
            <a:r>
              <a:rPr lang="en-US" sz="2400" dirty="0" smtClean="0">
                <a:latin typeface="Book Antiqua" pitchFamily="18" charset="0"/>
              </a:rPr>
              <a:t>An IP address consists of four numbers, each of which contains one to three digits, with a single dot separating each number or set of digits</a:t>
            </a:r>
          </a:p>
          <a:p>
            <a:r>
              <a:rPr lang="en-US" sz="2400" dirty="0" smtClean="0">
                <a:latin typeface="Book Antiqua" pitchFamily="18" charset="0"/>
              </a:rPr>
              <a:t>Each of the four numbers can range from 0 to 255. Here's an example of what an IP address might look like: 78.125.0.209. </a:t>
            </a:r>
          </a:p>
          <a:p>
            <a:r>
              <a:rPr lang="en-US" sz="2400" dirty="0" smtClean="0">
                <a:latin typeface="Book Antiqua" pitchFamily="18" charset="0"/>
              </a:rPr>
              <a:t>Without this numeric protocol, sending and receiving data over the World Wide Web would be impossible.</a:t>
            </a:r>
          </a:p>
          <a:p>
            <a:endParaRPr lang="en-US" sz="2400" dirty="0">
              <a:latin typeface="Book Antiqu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normAutofit fontScale="90000"/>
          </a:bodyPr>
          <a:lstStyle/>
          <a:p>
            <a:r>
              <a:rPr lang="en-US" dirty="0" smtClean="0"/>
              <a:t>E- commerce</a:t>
            </a:r>
            <a:br>
              <a:rPr lang="en-US" dirty="0" smtClean="0"/>
            </a:br>
            <a:endParaRPr lang="en-US" dirty="0"/>
          </a:p>
        </p:txBody>
      </p:sp>
      <p:sp>
        <p:nvSpPr>
          <p:cNvPr id="3" name="Content Placeholder 2"/>
          <p:cNvSpPr>
            <a:spLocks noGrp="1"/>
          </p:cNvSpPr>
          <p:nvPr>
            <p:ph idx="1"/>
          </p:nvPr>
        </p:nvSpPr>
        <p:spPr>
          <a:xfrm>
            <a:off x="152400" y="762000"/>
            <a:ext cx="8915400" cy="5943600"/>
          </a:xfrm>
        </p:spPr>
        <p:txBody>
          <a:bodyPr>
            <a:normAutofit/>
          </a:bodyPr>
          <a:lstStyle/>
          <a:p>
            <a:r>
              <a:rPr lang="en-US" sz="2400" b="1" dirty="0" smtClean="0">
                <a:latin typeface="Book Antiqua" pitchFamily="18" charset="0"/>
              </a:rPr>
              <a:t>Electronic commerce</a:t>
            </a:r>
            <a:r>
              <a:rPr lang="en-US" sz="2400" dirty="0" smtClean="0">
                <a:latin typeface="Book Antiqua" pitchFamily="18" charset="0"/>
              </a:rPr>
              <a:t>, commonly written as </a:t>
            </a:r>
            <a:r>
              <a:rPr lang="en-US" sz="2400" b="1" dirty="0" smtClean="0">
                <a:latin typeface="Book Antiqua" pitchFamily="18" charset="0"/>
              </a:rPr>
              <a:t>e-commerce</a:t>
            </a:r>
          </a:p>
          <a:p>
            <a:r>
              <a:rPr lang="en-US" sz="2400" b="1" dirty="0" smtClean="0">
                <a:latin typeface="Book Antiqua" pitchFamily="18" charset="0"/>
              </a:rPr>
              <a:t>e-commerce </a:t>
            </a:r>
            <a:r>
              <a:rPr lang="en-US" sz="2400" dirty="0" smtClean="0">
                <a:latin typeface="Book Antiqua" pitchFamily="18" charset="0"/>
              </a:rPr>
              <a:t>is the trading or facilitation of trading in products or services using computer networks, such as the Internet</a:t>
            </a:r>
          </a:p>
          <a:p>
            <a:r>
              <a:rPr lang="en-US" sz="2400" dirty="0" smtClean="0">
                <a:latin typeface="Book Antiqua" pitchFamily="18" charset="0"/>
              </a:rPr>
              <a:t>Modern electronic commerce typically uses the World Wide Web for its </a:t>
            </a:r>
            <a:r>
              <a:rPr lang="en-US" sz="2400" dirty="0" err="1" smtClean="0">
                <a:latin typeface="Book Antiqua" pitchFamily="18" charset="0"/>
              </a:rPr>
              <a:t>functiniong</a:t>
            </a:r>
            <a:endParaRPr lang="en-US" sz="2400" dirty="0" smtClean="0">
              <a:latin typeface="Book Antiqua" pitchFamily="18" charset="0"/>
            </a:endParaRPr>
          </a:p>
          <a:p>
            <a:r>
              <a:rPr lang="en-US" sz="2400" dirty="0" smtClean="0">
                <a:latin typeface="Book Antiqua" pitchFamily="18" charset="0"/>
              </a:rPr>
              <a:t>Electronic commerce draws on technologies such as mobile commerce, electronic funds transfer, supply chain management, Internet marketing, online transaction processing, electronic data interchange (EDI), inventory management systems, and automated data collection systems</a:t>
            </a:r>
            <a:endParaRPr lang="en-US" sz="2400" dirty="0">
              <a:latin typeface="Book Antiqu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52400" y="152400"/>
            <a:ext cx="8839200" cy="6553200"/>
          </a:xfrm>
        </p:spPr>
        <p:txBody>
          <a:bodyPr>
            <a:normAutofit fontScale="92500" lnSpcReduction="10000"/>
          </a:bodyPr>
          <a:lstStyle/>
          <a:p>
            <a:pPr>
              <a:buNone/>
            </a:pPr>
            <a:r>
              <a:rPr lang="en-US" sz="2800" dirty="0" smtClean="0">
                <a:solidFill>
                  <a:schemeClr val="accent6">
                    <a:lumMod val="75000"/>
                  </a:schemeClr>
                </a:solidFill>
                <a:latin typeface="Book Antiqua" pitchFamily="18" charset="0"/>
              </a:rPr>
              <a:t>E-commerce businesses may employ some or all of the following:</a:t>
            </a:r>
          </a:p>
          <a:p>
            <a:pPr lvl="0">
              <a:buNone/>
            </a:pPr>
            <a:r>
              <a:rPr lang="en-US" sz="2800" dirty="0" smtClean="0">
                <a:latin typeface="Book Antiqua" pitchFamily="18" charset="0"/>
              </a:rPr>
              <a:t>1.Online shopping web sites for retail sales direct to consumers</a:t>
            </a:r>
          </a:p>
          <a:p>
            <a:pPr lvl="0">
              <a:buNone/>
            </a:pPr>
            <a:r>
              <a:rPr lang="en-US" sz="2800" dirty="0" smtClean="0">
                <a:latin typeface="Book Antiqua" pitchFamily="18" charset="0"/>
              </a:rPr>
              <a:t>2.Providing or participating in online marketplaces, which process third-party business-to-consumer or consumer-to-consumer sales</a:t>
            </a:r>
          </a:p>
          <a:p>
            <a:pPr lvl="0">
              <a:buNone/>
            </a:pPr>
            <a:r>
              <a:rPr lang="en-US" sz="2800" dirty="0" smtClean="0">
                <a:latin typeface="Book Antiqua" pitchFamily="18" charset="0"/>
              </a:rPr>
              <a:t>3.Business-to-business buying and selling</a:t>
            </a:r>
          </a:p>
          <a:p>
            <a:pPr lvl="0">
              <a:buNone/>
            </a:pPr>
            <a:r>
              <a:rPr lang="en-US" sz="2800" dirty="0" smtClean="0">
                <a:latin typeface="Book Antiqua" pitchFamily="18" charset="0"/>
              </a:rPr>
              <a:t>4.Gathering and using demographic data through web contacts and social media</a:t>
            </a:r>
          </a:p>
          <a:p>
            <a:pPr lvl="0">
              <a:buNone/>
            </a:pPr>
            <a:r>
              <a:rPr lang="en-US" sz="2800" dirty="0" smtClean="0">
                <a:latin typeface="Book Antiqua" pitchFamily="18" charset="0"/>
              </a:rPr>
              <a:t>5.Business-to-business electronic data interchange</a:t>
            </a:r>
          </a:p>
          <a:p>
            <a:pPr lvl="0">
              <a:buNone/>
            </a:pPr>
            <a:r>
              <a:rPr lang="en-US" sz="2800" dirty="0" smtClean="0">
                <a:latin typeface="Book Antiqua" pitchFamily="18" charset="0"/>
              </a:rPr>
              <a:t>6.Marketing to prospective and established customers by e-mail or fax (for example, with newsletters)</a:t>
            </a:r>
          </a:p>
          <a:p>
            <a:pPr lvl="0">
              <a:buNone/>
            </a:pPr>
            <a:r>
              <a:rPr lang="en-US" sz="2800" dirty="0" smtClean="0">
                <a:latin typeface="Book Antiqua" pitchFamily="18" charset="0"/>
              </a:rPr>
              <a:t>7.Engaging in pretail for launching new products and services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52400" y="76200"/>
            <a:ext cx="8839200" cy="6629400"/>
          </a:xfrm>
        </p:spPr>
        <p:txBody>
          <a:bodyPr>
            <a:normAutofit fontScale="77500" lnSpcReduction="20000"/>
          </a:bodyPr>
          <a:lstStyle/>
          <a:p>
            <a:pPr>
              <a:buNone/>
            </a:pPr>
            <a:r>
              <a:rPr lang="en-US" b="1" dirty="0" smtClean="0">
                <a:solidFill>
                  <a:srgbClr val="00B050"/>
                </a:solidFill>
              </a:rPr>
              <a:t>Categories of e-commerce</a:t>
            </a:r>
          </a:p>
          <a:p>
            <a:pPr>
              <a:buNone/>
            </a:pPr>
            <a:r>
              <a:rPr lang="en-US" dirty="0" smtClean="0"/>
              <a:t>There are four principal categories of e-commerce</a:t>
            </a:r>
            <a:endParaRPr lang="en-US" b="1" dirty="0" smtClean="0"/>
          </a:p>
          <a:p>
            <a:pPr lvl="0" fontAlgn="base">
              <a:buNone/>
            </a:pPr>
            <a:r>
              <a:rPr lang="en-US" b="1" dirty="0" smtClean="0"/>
              <a:t>1.	 B2B </a:t>
            </a:r>
            <a:r>
              <a:rPr lang="en-US" dirty="0" smtClean="0"/>
              <a:t>(Business to Business) — This involves companies doing business with each other. One example is manufacturers selling to distributors and wholesalers selling to retailers.</a:t>
            </a:r>
          </a:p>
          <a:p>
            <a:pPr lvl="0" fontAlgn="base">
              <a:buNone/>
            </a:pPr>
            <a:r>
              <a:rPr lang="en-US" b="1" dirty="0" smtClean="0"/>
              <a:t>2.	B2C </a:t>
            </a:r>
            <a:r>
              <a:rPr lang="en-US" dirty="0" smtClean="0"/>
              <a:t>(Business to Consumer) — B2C consists of businesses selling to the general public through shopping cart software, without needing any human interaction. This is what most people think of when they hear "e-commerce." An example of this would be Amazon. </a:t>
            </a:r>
          </a:p>
          <a:p>
            <a:pPr lvl="0" fontAlgn="base">
              <a:buNone/>
            </a:pPr>
            <a:r>
              <a:rPr lang="en-US" b="1" dirty="0" smtClean="0"/>
              <a:t>3.	C2B </a:t>
            </a:r>
            <a:r>
              <a:rPr lang="en-US" dirty="0" smtClean="0"/>
              <a:t>(Consumer to Business) — In C2B e-commerce, consumers post a project with a set budget online, and companies bid on the project. The consumer reviews the bids and selects the company. </a:t>
            </a:r>
            <a:r>
              <a:rPr lang="en-US" dirty="0" err="1" smtClean="0"/>
              <a:t>Elance</a:t>
            </a:r>
            <a:r>
              <a:rPr lang="en-US" dirty="0" smtClean="0"/>
              <a:t> is an example of this.</a:t>
            </a:r>
          </a:p>
          <a:p>
            <a:pPr>
              <a:buNone/>
            </a:pPr>
            <a:r>
              <a:rPr lang="en-US" b="1" dirty="0" smtClean="0"/>
              <a:t>4.	C2C </a:t>
            </a:r>
            <a:r>
              <a:rPr lang="en-US" dirty="0" smtClean="0"/>
              <a:t>(Consumer to Consumer) — This takes place within online classified ads, forums or marketplaces where individuals can buy and sell their goods. Examples of this include Craigslist, eBay and </a:t>
            </a:r>
            <a:r>
              <a:rPr lang="en-US" dirty="0" err="1" smtClean="0"/>
              <a:t>Etsy</a:t>
            </a:r>
            <a:r>
              <a:rPr lang="en-US" dirty="0" smtClean="0"/>
              <a:t>.</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52400" y="76200"/>
            <a:ext cx="8839200" cy="6629400"/>
          </a:xfrm>
        </p:spPr>
        <p:txBody>
          <a:bodyPr/>
          <a:lstStyle/>
          <a:p>
            <a:pPr>
              <a:buNone/>
            </a:pPr>
            <a:r>
              <a:rPr lang="en-US" sz="2400" b="1" dirty="0" smtClean="0">
                <a:latin typeface="Book Antiqua" pitchFamily="18" charset="0"/>
              </a:rPr>
              <a:t>E- Business</a:t>
            </a:r>
          </a:p>
          <a:p>
            <a:pPr>
              <a:buFont typeface="Wingdings" pitchFamily="2" charset="2"/>
              <a:buChar char="v"/>
            </a:pPr>
            <a:r>
              <a:rPr lang="en-US" sz="2400" dirty="0" smtClean="0">
                <a:latin typeface="Book Antiqua" pitchFamily="18" charset="0"/>
              </a:rPr>
              <a:t>E-business (electronic business) is the conduct of business processes on the Internet. </a:t>
            </a:r>
          </a:p>
          <a:p>
            <a:pPr>
              <a:buFont typeface="Wingdings" pitchFamily="2" charset="2"/>
              <a:buChar char="v"/>
            </a:pPr>
            <a:r>
              <a:rPr lang="en-US" sz="2400" dirty="0" smtClean="0">
                <a:latin typeface="Book Antiqua" pitchFamily="18" charset="0"/>
              </a:rPr>
              <a:t>These electronic business processes include buying and selling products, supplies and services; servicing customers; processing payments; managing production control; collaborating with </a:t>
            </a:r>
            <a:r>
              <a:rPr lang="en-US" sz="2400" u="sng" dirty="0" smtClean="0">
                <a:latin typeface="Book Antiqua" pitchFamily="18" charset="0"/>
              </a:rPr>
              <a:t>business partners</a:t>
            </a:r>
            <a:r>
              <a:rPr lang="en-US" sz="2400" dirty="0" smtClean="0">
                <a:latin typeface="Book Antiqua" pitchFamily="18" charset="0"/>
              </a:rPr>
              <a:t>; sharing information; running automated employee services</a:t>
            </a:r>
          </a:p>
          <a:p>
            <a:pPr>
              <a:buFont typeface="Wingdings" pitchFamily="2" charset="2"/>
              <a:buChar char="v"/>
            </a:pPr>
            <a:r>
              <a:rPr lang="en-US" sz="2400" dirty="0" smtClean="0"/>
              <a:t>e-business refers exclusively to Internet businesses, but it may also refer to any business that uses Internet technology to improve productivity and profitability.</a:t>
            </a:r>
          </a:p>
          <a:p>
            <a:pPr>
              <a:buFont typeface="Wingdings" pitchFamily="2" charset="2"/>
              <a:buChar char="v"/>
            </a:pPr>
            <a:r>
              <a:rPr lang="en-US" sz="2400" dirty="0" smtClean="0"/>
              <a:t>E-business includes all aspects of running a business that sells goods and services, including marketing, earning and retaining customers, procurement, developing business partners and customer education.</a:t>
            </a:r>
            <a:endParaRPr lang="en-US" sz="2400" dirty="0" smtClean="0">
              <a:latin typeface="Book Antiqua" pitchFamily="18" charset="0"/>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077200" cy="685800"/>
          </a:xfrm>
        </p:spPr>
        <p:txBody>
          <a:bodyPr>
            <a:noAutofit/>
          </a:bodyPr>
          <a:lstStyle/>
          <a:p>
            <a:r>
              <a:rPr lang="en-US" sz="3200" dirty="0" smtClean="0">
                <a:latin typeface="Californian FB" pitchFamily="18" charset="0"/>
              </a:rPr>
              <a:t>Difference between </a:t>
            </a:r>
            <a:r>
              <a:rPr lang="en-US" sz="3200" dirty="0" smtClean="0">
                <a:solidFill>
                  <a:srgbClr val="FF0000"/>
                </a:solidFill>
                <a:latin typeface="Californian FB" pitchFamily="18" charset="0"/>
              </a:rPr>
              <a:t>E- Commerce </a:t>
            </a:r>
            <a:r>
              <a:rPr lang="en-US" sz="3200" dirty="0" smtClean="0">
                <a:latin typeface="Californian FB" pitchFamily="18" charset="0"/>
              </a:rPr>
              <a:t>&amp; </a:t>
            </a:r>
            <a:r>
              <a:rPr lang="en-US" sz="3200" dirty="0" smtClean="0">
                <a:solidFill>
                  <a:srgbClr val="00B050"/>
                </a:solidFill>
                <a:latin typeface="Californian FB" pitchFamily="18" charset="0"/>
              </a:rPr>
              <a:t>Business</a:t>
            </a:r>
            <a:endParaRPr lang="en-US" sz="3200" dirty="0">
              <a:solidFill>
                <a:srgbClr val="00B050"/>
              </a:solidFill>
              <a:latin typeface="Californian FB" pitchFamily="18" charset="0"/>
            </a:endParaRPr>
          </a:p>
        </p:txBody>
      </p:sp>
      <p:sp>
        <p:nvSpPr>
          <p:cNvPr id="3" name="Content Placeholder 2"/>
          <p:cNvSpPr>
            <a:spLocks noGrp="1"/>
          </p:cNvSpPr>
          <p:nvPr>
            <p:ph idx="1"/>
          </p:nvPr>
        </p:nvSpPr>
        <p:spPr>
          <a:xfrm>
            <a:off x="228600" y="762000"/>
            <a:ext cx="8686800" cy="5867400"/>
          </a:xfrm>
        </p:spPr>
        <p:txBody>
          <a:bodyPr>
            <a:normAutofit/>
          </a:bodyPr>
          <a:lstStyle/>
          <a:p>
            <a:pPr algn="just"/>
            <a:r>
              <a:rPr lang="en-US" sz="2400" dirty="0" smtClean="0">
                <a:solidFill>
                  <a:srgbClr val="FF0000"/>
                </a:solidFill>
                <a:latin typeface="Californian FB" pitchFamily="18" charset="0"/>
              </a:rPr>
              <a:t>E-commerce covers </a:t>
            </a:r>
            <a:r>
              <a:rPr lang="en-US" sz="2400" b="1" u="sng" dirty="0" smtClean="0">
                <a:solidFill>
                  <a:srgbClr val="FF0000"/>
                </a:solidFill>
                <a:latin typeface="Californian FB" pitchFamily="18" charset="0"/>
              </a:rPr>
              <a:t>outward-facing processes</a:t>
            </a:r>
            <a:r>
              <a:rPr lang="en-US" sz="2400" dirty="0" smtClean="0">
                <a:solidFill>
                  <a:srgbClr val="FF0000"/>
                </a:solidFill>
                <a:latin typeface="Californian FB" pitchFamily="18" charset="0"/>
              </a:rPr>
              <a:t> that touch customers, suppliers and external partners, including sales, marketing, order taking, delivery, customer service, purchasing of raw materials and supplies for production and procurement of indirect </a:t>
            </a:r>
            <a:r>
              <a:rPr lang="en-US" sz="2400" dirty="0" smtClean="0">
                <a:solidFill>
                  <a:srgbClr val="FF0000"/>
                </a:solidFill>
                <a:latin typeface="Californian FB" pitchFamily="18" charset="0"/>
              </a:rPr>
              <a:t>operating-expense </a:t>
            </a:r>
            <a:r>
              <a:rPr lang="en-US" sz="2400" dirty="0" smtClean="0">
                <a:solidFill>
                  <a:srgbClr val="FF0000"/>
                </a:solidFill>
                <a:latin typeface="Californian FB" pitchFamily="18" charset="0"/>
              </a:rPr>
              <a:t>items, such as office </a:t>
            </a:r>
            <a:r>
              <a:rPr lang="en-US" sz="2400" dirty="0" smtClean="0">
                <a:solidFill>
                  <a:srgbClr val="FF0000"/>
                </a:solidFill>
                <a:latin typeface="Californian FB" pitchFamily="18" charset="0"/>
              </a:rPr>
              <a:t>supplies.</a:t>
            </a:r>
          </a:p>
          <a:p>
            <a:pPr algn="just"/>
            <a:r>
              <a:rPr lang="en-US" sz="2400" dirty="0" smtClean="0">
                <a:solidFill>
                  <a:srgbClr val="00B050"/>
                </a:solidFill>
              </a:rPr>
              <a:t>E-business strategy is </a:t>
            </a:r>
            <a:r>
              <a:rPr lang="en-US" sz="2400" dirty="0" smtClean="0">
                <a:solidFill>
                  <a:srgbClr val="00B050"/>
                </a:solidFill>
              </a:rPr>
              <a:t>more </a:t>
            </a:r>
            <a:r>
              <a:rPr lang="en-US" sz="2400" dirty="0" smtClean="0">
                <a:solidFill>
                  <a:srgbClr val="00B050"/>
                </a:solidFill>
              </a:rPr>
              <a:t>focused on </a:t>
            </a:r>
            <a:r>
              <a:rPr lang="en-US" sz="2400" b="1" u="sng" dirty="0" smtClean="0">
                <a:solidFill>
                  <a:srgbClr val="00B050"/>
                </a:solidFill>
              </a:rPr>
              <a:t>internal processes</a:t>
            </a:r>
            <a:r>
              <a:rPr lang="en-US" sz="2400" dirty="0" smtClean="0">
                <a:solidFill>
                  <a:srgbClr val="00B050"/>
                </a:solidFill>
              </a:rPr>
              <a:t>, and aimed at cost savings and improvements in efficiency, productivity and cost savings</a:t>
            </a:r>
            <a:r>
              <a:rPr lang="en-US" sz="2400" dirty="0" smtClean="0"/>
              <a:t>.</a:t>
            </a:r>
          </a:p>
          <a:p>
            <a:pPr algn="just"/>
            <a:r>
              <a:rPr lang="en-US" sz="2400" dirty="0" smtClean="0"/>
              <a:t>E-business includes e-commerce but also covers internal processes such as production, inventory management, product development, risk management, finance, knowledge management and human resources</a:t>
            </a:r>
          </a:p>
          <a:p>
            <a:pPr algn="just"/>
            <a:endParaRPr lang="en-US" sz="2400" dirty="0">
              <a:latin typeface="Californian FB"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600" b="1" dirty="0" smtClean="0">
                <a:latin typeface="Californian FB" pitchFamily="18" charset="0"/>
              </a:rPr>
              <a:t>E- Marketing</a:t>
            </a:r>
            <a:r>
              <a:rPr lang="en-US" dirty="0" smtClean="0"/>
              <a:t/>
            </a:r>
            <a:br>
              <a:rPr lang="en-US" dirty="0" smtClean="0"/>
            </a:br>
            <a:endParaRPr lang="en-US" dirty="0"/>
          </a:p>
        </p:txBody>
      </p:sp>
      <p:sp>
        <p:nvSpPr>
          <p:cNvPr id="3" name="Content Placeholder 2"/>
          <p:cNvSpPr>
            <a:spLocks noGrp="1"/>
          </p:cNvSpPr>
          <p:nvPr>
            <p:ph idx="1"/>
          </p:nvPr>
        </p:nvSpPr>
        <p:spPr>
          <a:xfrm>
            <a:off x="152400" y="457200"/>
            <a:ext cx="8839200" cy="6248400"/>
          </a:xfrm>
        </p:spPr>
        <p:txBody>
          <a:bodyPr>
            <a:normAutofit fontScale="92500" lnSpcReduction="20000"/>
          </a:bodyPr>
          <a:lstStyle/>
          <a:p>
            <a:pPr algn="just"/>
            <a:r>
              <a:rPr lang="en-US" sz="2400" dirty="0" smtClean="0">
                <a:latin typeface="Bodoni MT" pitchFamily="18" charset="0"/>
              </a:rPr>
              <a:t>E- Marketing is an interactive</a:t>
            </a:r>
            <a:r>
              <a:rPr lang="en-US" sz="2400" dirty="0" smtClean="0">
                <a:latin typeface="Bodoni MT" pitchFamily="18" charset="0"/>
              </a:rPr>
              <a:t> </a:t>
            </a:r>
            <a:r>
              <a:rPr lang="en-US" sz="2400" u="sng" dirty="0" smtClean="0">
                <a:latin typeface="Bodoni MT" pitchFamily="18" charset="0"/>
                <a:hlinkClick r:id="rId2" tooltip="Marketing"/>
              </a:rPr>
              <a:t>marketing</a:t>
            </a:r>
            <a:r>
              <a:rPr lang="en-US" sz="2400" dirty="0" smtClean="0">
                <a:latin typeface="Bodoni MT" pitchFamily="18" charset="0"/>
              </a:rPr>
              <a:t> of products or services using digital technologies to reach and </a:t>
            </a:r>
            <a:r>
              <a:rPr lang="en-US" sz="2400" dirty="0" smtClean="0">
                <a:latin typeface="Bodoni MT" pitchFamily="18" charset="0"/>
              </a:rPr>
              <a:t>convert leads into </a:t>
            </a:r>
            <a:r>
              <a:rPr lang="en-US" sz="2400" dirty="0" smtClean="0">
                <a:latin typeface="Bodoni MT" pitchFamily="18" charset="0"/>
              </a:rPr>
              <a:t>customers and retain </a:t>
            </a:r>
            <a:r>
              <a:rPr lang="en-US" sz="2400" dirty="0" smtClean="0">
                <a:latin typeface="Bodoni MT" pitchFamily="18" charset="0"/>
              </a:rPr>
              <a:t>them.</a:t>
            </a:r>
          </a:p>
          <a:p>
            <a:pPr algn="just"/>
            <a:r>
              <a:rPr lang="en-US" sz="2400" dirty="0" smtClean="0">
                <a:latin typeface="Bodoni MT" pitchFamily="18" charset="0"/>
              </a:rPr>
              <a:t>The key objective is to promote brands, build preference and increase sales through various digital marketing </a:t>
            </a:r>
            <a:r>
              <a:rPr lang="en-US" sz="2400" dirty="0" smtClean="0">
                <a:latin typeface="Bodoni MT" pitchFamily="18" charset="0"/>
              </a:rPr>
              <a:t>techniques.</a:t>
            </a:r>
          </a:p>
          <a:p>
            <a:pPr algn="just">
              <a:buNone/>
            </a:pPr>
            <a:r>
              <a:rPr lang="en-US" sz="2400" dirty="0" smtClean="0">
                <a:solidFill>
                  <a:srgbClr val="00B050"/>
                </a:solidFill>
                <a:latin typeface="Bodoni MT" pitchFamily="18" charset="0"/>
              </a:rPr>
              <a:t>Function of E- Marketing</a:t>
            </a:r>
            <a:endParaRPr lang="en-US" sz="2400" dirty="0" smtClean="0">
              <a:solidFill>
                <a:srgbClr val="00B050"/>
              </a:solidFill>
              <a:latin typeface="Bodoni MT" pitchFamily="18" charset="0"/>
            </a:endParaRPr>
          </a:p>
          <a:p>
            <a:pPr algn="just">
              <a:buFont typeface="Wingdings" pitchFamily="2" charset="2"/>
              <a:buChar char="ü"/>
            </a:pPr>
            <a:r>
              <a:rPr lang="en-US" sz="2600" dirty="0" smtClean="0">
                <a:latin typeface="Bodoni MT" pitchFamily="18" charset="0"/>
              </a:rPr>
              <a:t>search </a:t>
            </a:r>
            <a:r>
              <a:rPr lang="en-US" sz="2600" dirty="0" smtClean="0">
                <a:latin typeface="Bodoni MT" pitchFamily="18" charset="0"/>
              </a:rPr>
              <a:t>engine optimization (SEO), </a:t>
            </a:r>
            <a:endParaRPr lang="en-US" sz="2600" dirty="0" smtClean="0">
              <a:latin typeface="Bodoni MT" pitchFamily="18" charset="0"/>
            </a:endParaRPr>
          </a:p>
          <a:p>
            <a:pPr algn="just">
              <a:buFont typeface="Wingdings" pitchFamily="2" charset="2"/>
              <a:buChar char="ü"/>
            </a:pPr>
            <a:r>
              <a:rPr lang="en-US" sz="2600" dirty="0" smtClean="0">
                <a:latin typeface="Bodoni MT" pitchFamily="18" charset="0"/>
              </a:rPr>
              <a:t>search </a:t>
            </a:r>
            <a:r>
              <a:rPr lang="en-US" sz="2600" dirty="0" smtClean="0">
                <a:latin typeface="Bodoni MT" pitchFamily="18" charset="0"/>
              </a:rPr>
              <a:t>engine marketing (SEM), </a:t>
            </a:r>
            <a:endParaRPr lang="en-US" sz="2600" dirty="0" smtClean="0">
              <a:latin typeface="Bodoni MT" pitchFamily="18" charset="0"/>
            </a:endParaRPr>
          </a:p>
          <a:p>
            <a:pPr algn="just">
              <a:buFont typeface="Wingdings" pitchFamily="2" charset="2"/>
              <a:buChar char="ü"/>
            </a:pPr>
            <a:r>
              <a:rPr lang="en-US" sz="2600" dirty="0" smtClean="0">
                <a:latin typeface="Bodoni MT" pitchFamily="18" charset="0"/>
              </a:rPr>
              <a:t>content </a:t>
            </a:r>
            <a:r>
              <a:rPr lang="en-US" sz="2600" dirty="0" smtClean="0">
                <a:latin typeface="Bodoni MT" pitchFamily="18" charset="0"/>
              </a:rPr>
              <a:t>marketing, </a:t>
            </a:r>
            <a:endParaRPr lang="en-US" sz="2600" dirty="0" smtClean="0">
              <a:latin typeface="Bodoni MT" pitchFamily="18" charset="0"/>
            </a:endParaRPr>
          </a:p>
          <a:p>
            <a:pPr algn="just">
              <a:buFont typeface="Wingdings" pitchFamily="2" charset="2"/>
              <a:buChar char="ü"/>
            </a:pPr>
            <a:r>
              <a:rPr lang="en-US" sz="2600" dirty="0" smtClean="0">
                <a:latin typeface="Bodoni MT" pitchFamily="18" charset="0"/>
              </a:rPr>
              <a:t>campaign </a:t>
            </a:r>
            <a:r>
              <a:rPr lang="en-US" sz="2600" dirty="0" smtClean="0">
                <a:latin typeface="Bodoni MT" pitchFamily="18" charset="0"/>
              </a:rPr>
              <a:t>marketing</a:t>
            </a:r>
            <a:r>
              <a:rPr lang="en-US" sz="2600" dirty="0" smtClean="0">
                <a:latin typeface="Bodoni MT" pitchFamily="18" charset="0"/>
              </a:rPr>
              <a:t>,</a:t>
            </a:r>
          </a:p>
          <a:p>
            <a:pPr algn="just">
              <a:buFont typeface="Wingdings" pitchFamily="2" charset="2"/>
              <a:buChar char="ü"/>
            </a:pPr>
            <a:r>
              <a:rPr lang="en-US" sz="2600" dirty="0" smtClean="0">
                <a:latin typeface="Bodoni MT" pitchFamily="18" charset="0"/>
              </a:rPr>
              <a:t> </a:t>
            </a:r>
            <a:r>
              <a:rPr lang="en-US" sz="2600" dirty="0" smtClean="0">
                <a:latin typeface="Bodoni MT" pitchFamily="18" charset="0"/>
              </a:rPr>
              <a:t>e-commerce marketing</a:t>
            </a:r>
            <a:r>
              <a:rPr lang="en-US" sz="2600" dirty="0" smtClean="0">
                <a:latin typeface="Bodoni MT" pitchFamily="18" charset="0"/>
              </a:rPr>
              <a:t>,</a:t>
            </a:r>
          </a:p>
          <a:p>
            <a:pPr algn="just">
              <a:buFont typeface="Wingdings" pitchFamily="2" charset="2"/>
              <a:buChar char="ü"/>
            </a:pPr>
            <a:r>
              <a:rPr lang="en-US" sz="2600" dirty="0" smtClean="0">
                <a:latin typeface="Bodoni MT" pitchFamily="18" charset="0"/>
              </a:rPr>
              <a:t> social media marketing, </a:t>
            </a:r>
            <a:endParaRPr lang="en-US" sz="2600" dirty="0" smtClean="0">
              <a:latin typeface="Bodoni MT" pitchFamily="18" charset="0"/>
            </a:endParaRPr>
          </a:p>
          <a:p>
            <a:pPr algn="just">
              <a:buFont typeface="Wingdings" pitchFamily="2" charset="2"/>
              <a:buChar char="ü"/>
            </a:pPr>
            <a:r>
              <a:rPr lang="en-US" sz="2600" dirty="0" smtClean="0">
                <a:latin typeface="Bodoni MT" pitchFamily="18" charset="0"/>
              </a:rPr>
              <a:t>e-mail </a:t>
            </a:r>
            <a:r>
              <a:rPr lang="en-US" sz="2600" dirty="0" smtClean="0">
                <a:latin typeface="Bodoni MT" pitchFamily="18" charset="0"/>
              </a:rPr>
              <a:t>direct marketing, </a:t>
            </a:r>
            <a:endParaRPr lang="en-US" sz="2600" dirty="0" smtClean="0">
              <a:latin typeface="Bodoni MT" pitchFamily="18" charset="0"/>
            </a:endParaRPr>
          </a:p>
          <a:p>
            <a:pPr algn="just">
              <a:buFont typeface="Wingdings" pitchFamily="2" charset="2"/>
              <a:buChar char="ü"/>
            </a:pPr>
            <a:r>
              <a:rPr lang="en-US" sz="2600" dirty="0" smtClean="0">
                <a:latin typeface="Bodoni MT" pitchFamily="18" charset="0"/>
              </a:rPr>
              <a:t>display </a:t>
            </a:r>
            <a:r>
              <a:rPr lang="en-US" sz="2600" dirty="0" smtClean="0">
                <a:latin typeface="Bodoni MT" pitchFamily="18" charset="0"/>
              </a:rPr>
              <a:t>advertising</a:t>
            </a:r>
            <a:r>
              <a:rPr lang="en-US" sz="2600" dirty="0" smtClean="0">
                <a:latin typeface="Bodoni MT" pitchFamily="18" charset="0"/>
              </a:rPr>
              <a:t>,</a:t>
            </a:r>
          </a:p>
          <a:p>
            <a:pPr algn="just">
              <a:buFont typeface="Wingdings" pitchFamily="2" charset="2"/>
              <a:buChar char="ü"/>
            </a:pPr>
            <a:r>
              <a:rPr lang="en-US" sz="2600" dirty="0" smtClean="0">
                <a:latin typeface="Bodoni MT" pitchFamily="18" charset="0"/>
              </a:rPr>
              <a:t> </a:t>
            </a:r>
            <a:r>
              <a:rPr lang="en-US" sz="2600" dirty="0" smtClean="0">
                <a:latin typeface="Bodoni MT" pitchFamily="18" charset="0"/>
              </a:rPr>
              <a:t>e–books, </a:t>
            </a:r>
            <a:r>
              <a:rPr lang="en-US" sz="2600" dirty="0" smtClean="0">
                <a:latin typeface="Bodoni MT" pitchFamily="18" charset="0"/>
              </a:rPr>
              <a:t>and </a:t>
            </a:r>
            <a:r>
              <a:rPr lang="en-US" sz="2600" dirty="0" smtClean="0">
                <a:latin typeface="Bodoni MT" pitchFamily="18" charset="0"/>
              </a:rPr>
              <a:t>any other form of digital media. </a:t>
            </a:r>
            <a:endParaRPr lang="en-US" sz="2600" dirty="0" smtClean="0">
              <a:latin typeface="Bodoni MT" pitchFamily="18" charset="0"/>
            </a:endParaRPr>
          </a:p>
          <a:p>
            <a:pPr algn="just">
              <a:buFont typeface="Wingdings" pitchFamily="2" charset="2"/>
              <a:buChar char="ü"/>
            </a:pPr>
            <a:r>
              <a:rPr lang="en-US" sz="2600" dirty="0" smtClean="0">
                <a:latin typeface="Bodoni MT" pitchFamily="18" charset="0"/>
              </a:rPr>
              <a:t>It </a:t>
            </a:r>
            <a:r>
              <a:rPr lang="en-US" sz="2600" dirty="0" smtClean="0">
                <a:latin typeface="Bodoni MT" pitchFamily="18" charset="0"/>
              </a:rPr>
              <a:t>also extends to non-Internet channels that provide digital media, such as mobile phones (SMS and MMS), callback and on-hold mobile ring tones</a:t>
            </a:r>
            <a:r>
              <a:rPr lang="en-US" sz="2600" dirty="0" smtClean="0">
                <a:latin typeface="Bodoni MT" pitchFamily="18" charset="0"/>
              </a:rPr>
              <a:t>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52400" y="152400"/>
            <a:ext cx="8839200" cy="6553200"/>
          </a:xfrm>
        </p:spPr>
        <p:txBody>
          <a:bodyPr>
            <a:normAutofit/>
          </a:bodyPr>
          <a:lstStyle/>
          <a:p>
            <a:r>
              <a:rPr lang="en-US" sz="2400" dirty="0" smtClean="0">
                <a:latin typeface="Bodoni MT" pitchFamily="18" charset="0"/>
              </a:rPr>
              <a:t>Businesses may choose to engage in several or all of the </a:t>
            </a:r>
            <a:r>
              <a:rPr lang="en-US" sz="2400" dirty="0" err="1" smtClean="0">
                <a:latin typeface="Bodoni MT" pitchFamily="18" charset="0"/>
              </a:rPr>
              <a:t>eMarketing</a:t>
            </a:r>
            <a:r>
              <a:rPr lang="en-US" sz="2400" dirty="0" smtClean="0">
                <a:latin typeface="Bodoni MT" pitchFamily="18" charset="0"/>
              </a:rPr>
              <a:t> activities depending on the goals of the company, product types, target market, company capacity and other decision-making criteria.</a:t>
            </a:r>
          </a:p>
          <a:p>
            <a:endParaRPr lang="en-US" sz="2400" dirty="0">
              <a:latin typeface="Bodoni MT" pitchFamily="18" charset="0"/>
            </a:endParaRPr>
          </a:p>
        </p:txBody>
      </p:sp>
      <p:pic>
        <p:nvPicPr>
          <p:cNvPr id="4" name="Picture 3" descr="icon-storage-150x119"/>
          <p:cNvPicPr/>
          <p:nvPr/>
        </p:nvPicPr>
        <p:blipFill>
          <a:blip r:embed="rId2"/>
          <a:srcRect/>
          <a:stretch>
            <a:fillRect/>
          </a:stretch>
        </p:blipFill>
        <p:spPr bwMode="auto">
          <a:xfrm>
            <a:off x="381000" y="1905000"/>
            <a:ext cx="1431290" cy="1129030"/>
          </a:xfrm>
          <a:prstGeom prst="rect">
            <a:avLst/>
          </a:prstGeom>
          <a:noFill/>
          <a:ln w="9525">
            <a:noFill/>
            <a:miter lim="800000"/>
            <a:headEnd/>
            <a:tailEnd/>
          </a:ln>
        </p:spPr>
      </p:pic>
      <p:graphicFrame>
        <p:nvGraphicFramePr>
          <p:cNvPr id="5" name="Table 4"/>
          <p:cNvGraphicFramePr>
            <a:graphicFrameLocks noGrp="1"/>
          </p:cNvGraphicFramePr>
          <p:nvPr/>
        </p:nvGraphicFramePr>
        <p:xfrm>
          <a:off x="457200" y="3124200"/>
          <a:ext cx="1371600" cy="1143000"/>
        </p:xfrm>
        <a:graphic>
          <a:graphicData uri="http://schemas.openxmlformats.org/drawingml/2006/table">
            <a:tbl>
              <a:tblPr/>
              <a:tblGrid>
                <a:gridCol w="1371600"/>
              </a:tblGrid>
              <a:tr h="1143000">
                <a:tc>
                  <a:txBody>
                    <a:bodyPr/>
                    <a:lstStyle/>
                    <a:p>
                      <a:pPr marL="0" marR="0">
                        <a:lnSpc>
                          <a:spcPts val="1250"/>
                        </a:lnSpc>
                        <a:spcBef>
                          <a:spcPts val="0"/>
                        </a:spcBef>
                        <a:spcAft>
                          <a:spcPts val="940"/>
                        </a:spcAft>
                      </a:pPr>
                      <a:r>
                        <a:rPr lang="en-US" sz="900" b="1" dirty="0">
                          <a:solidFill>
                            <a:srgbClr val="333333"/>
                          </a:solidFill>
                          <a:latin typeface="Lucida Bright" pitchFamily="18" charset="0"/>
                          <a:ea typeface="Times New Roman"/>
                          <a:cs typeface="Times New Roman"/>
                        </a:rPr>
                        <a:t>Newsletter mailing is a tried and true advertising format. Perfect for clients who may not be on other channels.</a:t>
                      </a:r>
                      <a:endParaRPr lang="en-US" sz="1100" b="1" dirty="0">
                        <a:latin typeface="Lucida Bright" pitchFamily="18" charset="0"/>
                        <a:ea typeface="Times New Roman"/>
                        <a:cs typeface="Times New Roman"/>
                      </a:endParaRPr>
                    </a:p>
                  </a:txBody>
                  <a:tcPr marL="40005" marR="40005" marT="24130" marB="24130">
                    <a:lnL>
                      <a:noFill/>
                    </a:lnL>
                    <a:lnR>
                      <a:noFill/>
                    </a:lnR>
                    <a:lnT>
                      <a:noFill/>
                    </a:lnT>
                    <a:lnB>
                      <a:noFill/>
                    </a:lnB>
                    <a:solidFill>
                      <a:srgbClr val="EEEEEE"/>
                    </a:solidFill>
                  </a:tcPr>
                </a:tc>
              </a:tr>
            </a:tbl>
          </a:graphicData>
        </a:graphic>
      </p:graphicFrame>
      <p:pic>
        <p:nvPicPr>
          <p:cNvPr id="6" name="Picture 5" descr="facebook"/>
          <p:cNvPicPr/>
          <p:nvPr/>
        </p:nvPicPr>
        <p:blipFill>
          <a:blip r:embed="rId3"/>
          <a:srcRect/>
          <a:stretch>
            <a:fillRect/>
          </a:stretch>
        </p:blipFill>
        <p:spPr bwMode="auto">
          <a:xfrm>
            <a:off x="2362200" y="1828800"/>
            <a:ext cx="1288415" cy="1288415"/>
          </a:xfrm>
          <a:prstGeom prst="rect">
            <a:avLst/>
          </a:prstGeom>
          <a:noFill/>
          <a:ln w="9525">
            <a:noFill/>
            <a:miter lim="800000"/>
            <a:headEnd/>
            <a:tailEnd/>
          </a:ln>
        </p:spPr>
      </p:pic>
      <p:graphicFrame>
        <p:nvGraphicFramePr>
          <p:cNvPr id="7" name="Table 6"/>
          <p:cNvGraphicFramePr>
            <a:graphicFrameLocks noGrp="1"/>
          </p:cNvGraphicFramePr>
          <p:nvPr/>
        </p:nvGraphicFramePr>
        <p:xfrm>
          <a:off x="2438400" y="3322320"/>
          <a:ext cx="838200" cy="362014"/>
        </p:xfrm>
        <a:graphic>
          <a:graphicData uri="http://schemas.openxmlformats.org/drawingml/2006/table">
            <a:tbl>
              <a:tblPr/>
              <a:tblGrid>
                <a:gridCol w="838200"/>
              </a:tblGrid>
              <a:tr h="0">
                <a:tc>
                  <a:txBody>
                    <a:bodyPr/>
                    <a:lstStyle/>
                    <a:p>
                      <a:pPr marL="0" marR="0">
                        <a:lnSpc>
                          <a:spcPts val="1250"/>
                        </a:lnSpc>
                        <a:spcBef>
                          <a:spcPts val="0"/>
                        </a:spcBef>
                        <a:spcAft>
                          <a:spcPts val="940"/>
                        </a:spcAft>
                      </a:pPr>
                      <a:r>
                        <a:rPr lang="en-US" sz="900" dirty="0" smtClean="0">
                          <a:solidFill>
                            <a:srgbClr val="333333"/>
                          </a:solidFill>
                          <a:latin typeface="Tahoma"/>
                          <a:ea typeface="Times New Roman"/>
                          <a:cs typeface="Times New Roman"/>
                        </a:rPr>
                        <a:t> </a:t>
                      </a:r>
                      <a:r>
                        <a:rPr lang="en-US" sz="900" b="1" dirty="0" smtClean="0">
                          <a:solidFill>
                            <a:srgbClr val="333333"/>
                          </a:solidFill>
                          <a:latin typeface="Lucida Bright" pitchFamily="18" charset="0"/>
                          <a:ea typeface="Times New Roman"/>
                          <a:cs typeface="Times New Roman"/>
                        </a:rPr>
                        <a:t>Social media Marketing </a:t>
                      </a:r>
                      <a:endParaRPr lang="en-US" sz="1100" b="1" dirty="0">
                        <a:latin typeface="Lucida Bright" pitchFamily="18" charset="0"/>
                        <a:ea typeface="Times New Roman"/>
                        <a:cs typeface="Times New Roman"/>
                      </a:endParaRPr>
                    </a:p>
                  </a:txBody>
                  <a:tcPr marL="40005" marR="40005" marT="24130" marB="24130">
                    <a:lnL>
                      <a:noFill/>
                    </a:lnL>
                    <a:lnR>
                      <a:noFill/>
                    </a:lnR>
                    <a:lnT>
                      <a:noFill/>
                    </a:lnT>
                    <a:lnB>
                      <a:noFill/>
                    </a:lnB>
                    <a:solidFill>
                      <a:srgbClr val="EEEEEE"/>
                    </a:solidFill>
                  </a:tcPr>
                </a:tc>
              </a:tr>
            </a:tbl>
          </a:graphicData>
        </a:graphic>
      </p:graphicFrame>
      <p:pic>
        <p:nvPicPr>
          <p:cNvPr id="8" name="Picture 7" descr="icon-cloud_defined-150x119"/>
          <p:cNvPicPr/>
          <p:nvPr/>
        </p:nvPicPr>
        <p:blipFill>
          <a:blip r:embed="rId4"/>
          <a:srcRect/>
          <a:stretch>
            <a:fillRect/>
          </a:stretch>
        </p:blipFill>
        <p:spPr bwMode="auto">
          <a:xfrm>
            <a:off x="4343400" y="1905000"/>
            <a:ext cx="1431290" cy="1129030"/>
          </a:xfrm>
          <a:prstGeom prst="rect">
            <a:avLst/>
          </a:prstGeom>
          <a:noFill/>
          <a:ln w="9525">
            <a:noFill/>
            <a:miter lim="800000"/>
            <a:headEnd/>
            <a:tailEnd/>
          </a:ln>
        </p:spPr>
      </p:pic>
      <p:graphicFrame>
        <p:nvGraphicFramePr>
          <p:cNvPr id="9" name="Table 8"/>
          <p:cNvGraphicFramePr>
            <a:graphicFrameLocks noGrp="1"/>
          </p:cNvGraphicFramePr>
          <p:nvPr/>
        </p:nvGraphicFramePr>
        <p:xfrm>
          <a:off x="4419600" y="3322320"/>
          <a:ext cx="1676400" cy="527114"/>
        </p:xfrm>
        <a:graphic>
          <a:graphicData uri="http://schemas.openxmlformats.org/drawingml/2006/table">
            <a:tbl>
              <a:tblPr/>
              <a:tblGrid>
                <a:gridCol w="1676400"/>
              </a:tblGrid>
              <a:tr h="0">
                <a:tc>
                  <a:txBody>
                    <a:bodyPr/>
                    <a:lstStyle/>
                    <a:p>
                      <a:pPr marL="0" marR="0">
                        <a:lnSpc>
                          <a:spcPts val="1250"/>
                        </a:lnSpc>
                        <a:spcBef>
                          <a:spcPts val="0"/>
                        </a:spcBef>
                        <a:spcAft>
                          <a:spcPts val="940"/>
                        </a:spcAft>
                      </a:pPr>
                      <a:r>
                        <a:rPr lang="en-US" sz="900" dirty="0" smtClean="0">
                          <a:solidFill>
                            <a:srgbClr val="333333"/>
                          </a:solidFill>
                          <a:latin typeface="Tahoma"/>
                          <a:ea typeface="Times New Roman"/>
                          <a:cs typeface="Times New Roman"/>
                        </a:rPr>
                        <a:t> </a:t>
                      </a:r>
                      <a:r>
                        <a:rPr lang="en-US" sz="900" dirty="0">
                          <a:solidFill>
                            <a:srgbClr val="333333"/>
                          </a:solidFill>
                          <a:latin typeface="Tahoma"/>
                          <a:ea typeface="Times New Roman"/>
                          <a:cs typeface="Times New Roman"/>
                        </a:rPr>
                        <a:t>company online presence </a:t>
                      </a:r>
                      <a:r>
                        <a:rPr lang="en-US" sz="900" b="1" dirty="0">
                          <a:solidFill>
                            <a:srgbClr val="333333"/>
                          </a:solidFill>
                          <a:latin typeface="Lucida Bright" pitchFamily="18" charset="0"/>
                          <a:ea typeface="Times New Roman"/>
                          <a:cs typeface="Times New Roman"/>
                        </a:rPr>
                        <a:t>showing up in Google and other search engine results.</a:t>
                      </a:r>
                      <a:endParaRPr lang="en-US" sz="1100" b="1" dirty="0">
                        <a:latin typeface="Lucida Bright" pitchFamily="18" charset="0"/>
                        <a:ea typeface="Times New Roman"/>
                        <a:cs typeface="Times New Roman"/>
                      </a:endParaRPr>
                    </a:p>
                  </a:txBody>
                  <a:tcPr marL="40005" marR="40005" marT="24130" marB="24130">
                    <a:lnL>
                      <a:noFill/>
                    </a:lnL>
                    <a:lnR>
                      <a:noFill/>
                    </a:lnR>
                    <a:lnT>
                      <a:noFill/>
                    </a:lnT>
                    <a:lnB>
                      <a:noFill/>
                    </a:lnB>
                    <a:solidFill>
                      <a:srgbClr val="EEEEEE"/>
                    </a:solidFill>
                  </a:tcPr>
                </a:tc>
              </a:tr>
            </a:tbl>
          </a:graphicData>
        </a:graphic>
      </p:graphicFrame>
      <p:pic>
        <p:nvPicPr>
          <p:cNvPr id="12" name="Picture 11" descr="icon-communication-150x119"/>
          <p:cNvPicPr/>
          <p:nvPr/>
        </p:nvPicPr>
        <p:blipFill>
          <a:blip r:embed="rId5"/>
          <a:srcRect/>
          <a:stretch>
            <a:fillRect/>
          </a:stretch>
        </p:blipFill>
        <p:spPr bwMode="auto">
          <a:xfrm>
            <a:off x="6781800" y="1905000"/>
            <a:ext cx="1431290" cy="1129030"/>
          </a:xfrm>
          <a:prstGeom prst="rect">
            <a:avLst/>
          </a:prstGeom>
          <a:noFill/>
          <a:ln w="9525">
            <a:noFill/>
            <a:miter lim="800000"/>
            <a:headEnd/>
            <a:tailEnd/>
          </a:ln>
        </p:spPr>
      </p:pic>
      <p:graphicFrame>
        <p:nvGraphicFramePr>
          <p:cNvPr id="13" name="Table 12"/>
          <p:cNvGraphicFramePr>
            <a:graphicFrameLocks noGrp="1"/>
          </p:cNvGraphicFramePr>
          <p:nvPr/>
        </p:nvGraphicFramePr>
        <p:xfrm>
          <a:off x="6781800" y="3322320"/>
          <a:ext cx="2209800" cy="716280"/>
        </p:xfrm>
        <a:graphic>
          <a:graphicData uri="http://schemas.openxmlformats.org/drawingml/2006/table">
            <a:tbl>
              <a:tblPr/>
              <a:tblGrid>
                <a:gridCol w="2209800"/>
              </a:tblGrid>
              <a:tr h="716280">
                <a:tc>
                  <a:txBody>
                    <a:bodyPr/>
                    <a:lstStyle/>
                    <a:p>
                      <a:pPr marL="0" marR="0">
                        <a:lnSpc>
                          <a:spcPts val="1250"/>
                        </a:lnSpc>
                        <a:spcBef>
                          <a:spcPts val="0"/>
                        </a:spcBef>
                        <a:spcAft>
                          <a:spcPts val="940"/>
                        </a:spcAft>
                      </a:pPr>
                      <a:r>
                        <a:rPr lang="en-US" sz="900" b="1" dirty="0">
                          <a:solidFill>
                            <a:srgbClr val="333333"/>
                          </a:solidFill>
                          <a:latin typeface="Lucida Bright" pitchFamily="18" charset="0"/>
                          <a:ea typeface="Times New Roman"/>
                          <a:cs typeface="Times New Roman"/>
                        </a:rPr>
                        <a:t>Mobile and location based marketing is a rapidly growing field as the number of mobile devices rises.</a:t>
                      </a:r>
                      <a:endParaRPr lang="en-US" sz="1100" b="1" dirty="0">
                        <a:latin typeface="Lucida Bright" pitchFamily="18" charset="0"/>
                        <a:ea typeface="Times New Roman"/>
                        <a:cs typeface="Times New Roman"/>
                      </a:endParaRPr>
                    </a:p>
                  </a:txBody>
                  <a:tcPr marL="40005" marR="40005" marT="24130" marB="24130">
                    <a:lnL>
                      <a:noFill/>
                    </a:lnL>
                    <a:lnR>
                      <a:noFill/>
                    </a:lnR>
                    <a:lnT>
                      <a:noFill/>
                    </a:lnT>
                    <a:lnB>
                      <a:noFill/>
                    </a:lnB>
                    <a:solidFill>
                      <a:srgbClr val="EEEEEE"/>
                    </a:solidFill>
                  </a:tcPr>
                </a:tc>
              </a:tr>
            </a:tbl>
          </a:graphicData>
        </a:graphic>
      </p:graphicFrame>
      <p:pic>
        <p:nvPicPr>
          <p:cNvPr id="14" name="Picture 13" descr="icon-growth-150x119"/>
          <p:cNvPicPr/>
          <p:nvPr/>
        </p:nvPicPr>
        <p:blipFill>
          <a:blip r:embed="rId6"/>
          <a:srcRect/>
          <a:stretch>
            <a:fillRect/>
          </a:stretch>
        </p:blipFill>
        <p:spPr bwMode="auto">
          <a:xfrm>
            <a:off x="457200" y="4572000"/>
            <a:ext cx="1431290" cy="1129030"/>
          </a:xfrm>
          <a:prstGeom prst="rect">
            <a:avLst/>
          </a:prstGeom>
          <a:noFill/>
          <a:ln w="9525">
            <a:noFill/>
            <a:miter lim="800000"/>
            <a:headEnd/>
            <a:tailEnd/>
          </a:ln>
        </p:spPr>
      </p:pic>
      <p:graphicFrame>
        <p:nvGraphicFramePr>
          <p:cNvPr id="15" name="Table 14"/>
          <p:cNvGraphicFramePr>
            <a:graphicFrameLocks noGrp="1"/>
          </p:cNvGraphicFramePr>
          <p:nvPr/>
        </p:nvGraphicFramePr>
        <p:xfrm>
          <a:off x="457200" y="5867400"/>
          <a:ext cx="1447800" cy="696151"/>
        </p:xfrm>
        <a:graphic>
          <a:graphicData uri="http://schemas.openxmlformats.org/drawingml/2006/table">
            <a:tbl>
              <a:tblPr/>
              <a:tblGrid>
                <a:gridCol w="1447800"/>
              </a:tblGrid>
              <a:tr h="304800">
                <a:tc>
                  <a:txBody>
                    <a:bodyPr/>
                    <a:lstStyle/>
                    <a:p>
                      <a:pPr marL="0" marR="0">
                        <a:lnSpc>
                          <a:spcPts val="1250"/>
                        </a:lnSpc>
                        <a:spcBef>
                          <a:spcPts val="0"/>
                        </a:spcBef>
                        <a:spcAft>
                          <a:spcPts val="940"/>
                        </a:spcAft>
                      </a:pPr>
                      <a:r>
                        <a:rPr lang="en-US" sz="900" b="1" dirty="0">
                          <a:solidFill>
                            <a:srgbClr val="333333"/>
                          </a:solidFill>
                          <a:latin typeface="Tahoma"/>
                          <a:ea typeface="Times New Roman"/>
                          <a:cs typeface="Times New Roman"/>
                        </a:rPr>
                        <a:t>Video is an excellent marketing medium particularly when used with YouTube. </a:t>
                      </a:r>
                      <a:endParaRPr lang="en-US" sz="1100" b="1" dirty="0">
                        <a:latin typeface="Calibri"/>
                        <a:ea typeface="Times New Roman"/>
                        <a:cs typeface="Times New Roman"/>
                      </a:endParaRPr>
                    </a:p>
                  </a:txBody>
                  <a:tcPr marL="40005" marR="40005" marT="24130" marB="24130">
                    <a:lnL>
                      <a:noFill/>
                    </a:lnL>
                    <a:lnR>
                      <a:noFill/>
                    </a:lnR>
                    <a:lnT>
                      <a:noFill/>
                    </a:lnT>
                    <a:lnB>
                      <a:noFill/>
                    </a:lnB>
                    <a:solidFill>
                      <a:srgbClr val="EEEEEE"/>
                    </a:solidFill>
                  </a:tcPr>
                </a:tc>
              </a:tr>
            </a:tbl>
          </a:graphicData>
        </a:graphic>
      </p:graphicFrame>
      <p:pic>
        <p:nvPicPr>
          <p:cNvPr id="16" name="Picture 15" descr="icon-make_it_work-150x119"/>
          <p:cNvPicPr/>
          <p:nvPr/>
        </p:nvPicPr>
        <p:blipFill>
          <a:blip r:embed="rId7"/>
          <a:srcRect/>
          <a:stretch>
            <a:fillRect/>
          </a:stretch>
        </p:blipFill>
        <p:spPr bwMode="auto">
          <a:xfrm>
            <a:off x="2438400" y="4419600"/>
            <a:ext cx="1431290" cy="1129030"/>
          </a:xfrm>
          <a:prstGeom prst="rect">
            <a:avLst/>
          </a:prstGeom>
          <a:noFill/>
          <a:ln w="9525">
            <a:noFill/>
            <a:miter lim="800000"/>
            <a:headEnd/>
            <a:tailEnd/>
          </a:ln>
        </p:spPr>
      </p:pic>
      <p:sp>
        <p:nvSpPr>
          <p:cNvPr id="17" name="Rectangle 16"/>
          <p:cNvSpPr/>
          <p:nvPr/>
        </p:nvSpPr>
        <p:spPr>
          <a:xfrm>
            <a:off x="2209800" y="5715001"/>
            <a:ext cx="1371600" cy="600164"/>
          </a:xfrm>
          <a:prstGeom prst="rect">
            <a:avLst/>
          </a:prstGeom>
        </p:spPr>
        <p:txBody>
          <a:bodyPr wrap="square">
            <a:spAutoFit/>
          </a:bodyPr>
          <a:lstStyle/>
          <a:p>
            <a:r>
              <a:rPr lang="en-US" sz="1100" dirty="0" smtClean="0">
                <a:latin typeface="Lucida Bright" pitchFamily="18" charset="0"/>
              </a:rPr>
              <a:t>Blogs, feed syndication, and PR wire services.</a:t>
            </a:r>
            <a:endParaRPr lang="en-US" sz="1100" dirty="0">
              <a:latin typeface="Lucida Bright" pitchFamily="18" charset="0"/>
            </a:endParaRPr>
          </a:p>
        </p:txBody>
      </p:sp>
      <p:pic>
        <p:nvPicPr>
          <p:cNvPr id="18" name="Picture 17" descr="icon-share-150x119"/>
          <p:cNvPicPr/>
          <p:nvPr/>
        </p:nvPicPr>
        <p:blipFill>
          <a:blip r:embed="rId8"/>
          <a:srcRect/>
          <a:stretch>
            <a:fillRect/>
          </a:stretch>
        </p:blipFill>
        <p:spPr bwMode="auto">
          <a:xfrm>
            <a:off x="5029200" y="4191000"/>
            <a:ext cx="1431290" cy="1129030"/>
          </a:xfrm>
          <a:prstGeom prst="rect">
            <a:avLst/>
          </a:prstGeom>
          <a:noFill/>
          <a:ln w="9525">
            <a:noFill/>
            <a:miter lim="800000"/>
            <a:headEnd/>
            <a:tailEnd/>
          </a:ln>
        </p:spPr>
      </p:pic>
      <p:graphicFrame>
        <p:nvGraphicFramePr>
          <p:cNvPr id="19" name="Table 18"/>
          <p:cNvGraphicFramePr>
            <a:graphicFrameLocks noGrp="1"/>
          </p:cNvGraphicFramePr>
          <p:nvPr/>
        </p:nvGraphicFramePr>
        <p:xfrm>
          <a:off x="5029200" y="5410200"/>
          <a:ext cx="2590800" cy="533400"/>
        </p:xfrm>
        <a:graphic>
          <a:graphicData uri="http://schemas.openxmlformats.org/drawingml/2006/table">
            <a:tbl>
              <a:tblPr/>
              <a:tblGrid>
                <a:gridCol w="2590800"/>
              </a:tblGrid>
              <a:tr h="533400">
                <a:tc>
                  <a:txBody>
                    <a:bodyPr/>
                    <a:lstStyle/>
                    <a:p>
                      <a:pPr marL="0" marR="0">
                        <a:lnSpc>
                          <a:spcPts val="1250"/>
                        </a:lnSpc>
                        <a:spcBef>
                          <a:spcPts val="0"/>
                        </a:spcBef>
                        <a:spcAft>
                          <a:spcPts val="940"/>
                        </a:spcAft>
                      </a:pPr>
                      <a:r>
                        <a:rPr lang="en-US" sz="1000" b="1" dirty="0">
                          <a:solidFill>
                            <a:srgbClr val="333333"/>
                          </a:solidFill>
                          <a:latin typeface="Tahoma"/>
                          <a:ea typeface="Times New Roman"/>
                          <a:cs typeface="Times New Roman"/>
                        </a:rPr>
                        <a:t>Email campaigns and direct outreach to target markets.</a:t>
                      </a:r>
                      <a:endParaRPr lang="en-US" sz="1200" b="1" dirty="0">
                        <a:latin typeface="Calibri"/>
                        <a:ea typeface="Times New Roman"/>
                        <a:cs typeface="Times New Roman"/>
                      </a:endParaRPr>
                    </a:p>
                  </a:txBody>
                  <a:tcPr marL="40005" marR="40005" marT="24130" marB="24130">
                    <a:lnL>
                      <a:noFill/>
                    </a:lnL>
                    <a:lnR>
                      <a:noFill/>
                    </a:lnR>
                    <a:lnT>
                      <a:noFill/>
                    </a:lnT>
                    <a:lnB>
                      <a:noFill/>
                    </a:lnB>
                    <a:solidFill>
                      <a:srgbClr val="EEEEEE"/>
                    </a:solidFill>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321</Words>
  <Application>Microsoft Office PowerPoint</Application>
  <PresentationFormat>On-screen Show (4:3)</PresentationFormat>
  <Paragraphs>72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Home Page</vt:lpstr>
      <vt:lpstr>Internet Protocol</vt:lpstr>
      <vt:lpstr>E- commerce </vt:lpstr>
      <vt:lpstr>Slide 4</vt:lpstr>
      <vt:lpstr>Slide 5</vt:lpstr>
      <vt:lpstr>Slide 6</vt:lpstr>
      <vt:lpstr>Difference between E- Commerce &amp; Business</vt:lpstr>
      <vt:lpstr>E- Marketing </vt:lpstr>
      <vt:lpstr>Slide 9</vt:lpstr>
      <vt:lpstr>Money Transfers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 Page</dc:title>
  <dc:creator>user</dc:creator>
  <cp:lastModifiedBy>user</cp:lastModifiedBy>
  <cp:revision>19</cp:revision>
  <dcterms:created xsi:type="dcterms:W3CDTF">2006-08-16T00:00:00Z</dcterms:created>
  <dcterms:modified xsi:type="dcterms:W3CDTF">2016-02-02T16:30:38Z</dcterms:modified>
</cp:coreProperties>
</file>